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y="5143500" cx="9144000"/>
  <p:notesSz cx="6858000" cy="9144000"/>
  <p:embeddedFontLst>
    <p:embeddedFont>
      <p:font typeface="Raleway"/>
      <p:regular r:id="rId27"/>
      <p:bold r:id="rId28"/>
      <p:italic r:id="rId29"/>
      <p:boldItalic r:id="rId3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font" Target="fonts/Raleway-bold.fntdata"/><Relationship Id="rId27" Type="http://schemas.openxmlformats.org/officeDocument/2006/relationships/font" Target="fonts/Raleway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Raleway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0" Type="http://schemas.openxmlformats.org/officeDocument/2006/relationships/font" Target="fonts/Raleway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f567fbd4da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f567fbd4da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f567fbd4da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f567fbd4da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f567fbd4da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f567fbd4da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f567fbd4da_0_1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f567fbd4da_0_1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f567fbd4da_0_2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f567fbd4da_0_2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f567fbd4da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f567fbd4da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f567fbd4da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f567fbd4da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f567fbd4da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f567fbd4da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f567fbd4da_0_1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f567fbd4da_0_1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f567fbd4da_0_2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f567fbd4da_0_2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f567fbd4da_0_1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f567fbd4da_0_1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f567fbd4da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f567fbd4da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f567fbd4da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f567fbd4da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f567fbd4da_0_2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f567fbd4da_0_2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f567fbd4da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f567fbd4da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f567fbd4da_0_1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f567fbd4da_0_1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f567fbd4da_0_2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f567fbd4da_0_2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f567fbd4da_0_1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f567fbd4da_0_1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f567fbd4da_0_1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f567fbd4da_0_1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f567fbd4da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f567fbd4da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f567fbd4da_0_2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f567fbd4da_0_2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gif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gif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7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6.gif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1.gif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9.gif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0.gif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9.gif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5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0.gif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8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.jpg"/><Relationship Id="rId4" Type="http://schemas.openxmlformats.org/officeDocument/2006/relationships/image" Target="../media/image1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75875" y="-46775"/>
            <a:ext cx="514350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0" y="3572975"/>
            <a:ext cx="6009300" cy="163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  <a:t>-Adrish Sahu  (SRM IST 2019-2023) 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  <a:t>-Abhirup Mukherjee</a:t>
            </a:r>
            <a:r>
              <a:rPr lang="en">
                <a:solidFill>
                  <a:schemeClr val="dk1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  <a:t>(SRM IST 2019-2023)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  <a:t>-Atanu Wadhwa</a:t>
            </a:r>
            <a:r>
              <a:rPr lang="en">
                <a:solidFill>
                  <a:schemeClr val="dk1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  <a:t>(SRM IST 2019-2023)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  <a:t>-Sreelakshmi K Vijayan</a:t>
            </a:r>
            <a:r>
              <a:rPr lang="en">
                <a:solidFill>
                  <a:schemeClr val="dk1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  <a:t>(SRM IST 2019-2023)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  <a:t>-Viswadruth Akkaraju </a:t>
            </a:r>
            <a:r>
              <a:rPr lang="en">
                <a:solidFill>
                  <a:schemeClr val="dk1"/>
                </a:solidFill>
                <a:highlight>
                  <a:schemeClr val="lt1"/>
                </a:highlight>
                <a:latin typeface="Raleway"/>
                <a:ea typeface="Raleway"/>
                <a:cs typeface="Raleway"/>
                <a:sym typeface="Raleway"/>
              </a:rPr>
              <a:t>(SRM IST 2019-2023)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chemeClr val="lt1"/>
              </a:highlight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/>
        </p:nvSpPr>
        <p:spPr>
          <a:xfrm>
            <a:off x="2258125" y="259000"/>
            <a:ext cx="4406700" cy="400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                   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INDEX OF CONTENTS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1" name="Google Shape;61;p14"/>
          <p:cNvSpPr txBox="1"/>
          <p:nvPr/>
        </p:nvSpPr>
        <p:spPr>
          <a:xfrm>
            <a:off x="304350" y="1204225"/>
            <a:ext cx="7159200" cy="400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AutoNum type="arabicPeriod"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OBJECTIVES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2" name="Google Shape;62;p14"/>
          <p:cNvSpPr txBox="1"/>
          <p:nvPr/>
        </p:nvSpPr>
        <p:spPr>
          <a:xfrm>
            <a:off x="500750" y="1790450"/>
            <a:ext cx="7159200" cy="400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  2. OVERVIEW OF THE PLANETARY LANDER VIDEO GAME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3" name="Google Shape;63;p14"/>
          <p:cNvSpPr txBox="1"/>
          <p:nvPr/>
        </p:nvSpPr>
        <p:spPr>
          <a:xfrm>
            <a:off x="659725" y="2396263"/>
            <a:ext cx="7119600" cy="400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3. THE STAKES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4" name="Google Shape;64;p14"/>
          <p:cNvSpPr txBox="1"/>
          <p:nvPr/>
        </p:nvSpPr>
        <p:spPr>
          <a:xfrm>
            <a:off x="837400" y="2962925"/>
            <a:ext cx="7119600" cy="400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4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. Game Mechanics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5" name="Google Shape;65;p14"/>
          <p:cNvSpPr txBox="1"/>
          <p:nvPr/>
        </p:nvSpPr>
        <p:spPr>
          <a:xfrm>
            <a:off x="1065125" y="3588288"/>
            <a:ext cx="7119600" cy="400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. Fails states and the USP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6" name="Google Shape;66;p14"/>
          <p:cNvSpPr txBox="1"/>
          <p:nvPr/>
        </p:nvSpPr>
        <p:spPr>
          <a:xfrm>
            <a:off x="1258225" y="4213675"/>
            <a:ext cx="7119600" cy="400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6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. Enhancements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27500" y="33632"/>
            <a:ext cx="3516500" cy="5109869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5"/>
          <p:cNvSpPr txBox="1"/>
          <p:nvPr/>
        </p:nvSpPr>
        <p:spPr>
          <a:xfrm>
            <a:off x="50700" y="0"/>
            <a:ext cx="6955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255681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2700">
                <a:solidFill>
                  <a:schemeClr val="accent1"/>
                </a:solidFill>
                <a:highlight>
                  <a:srgbClr val="FFFFFF"/>
                </a:highlight>
              </a:rPr>
              <a:t>PLANETARY LANDER GAME </a:t>
            </a:r>
            <a:endParaRPr b="1" sz="2700">
              <a:solidFill>
                <a:schemeClr val="accent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</a:pPr>
            <a:r>
              <a:t/>
            </a:r>
            <a:endParaRPr b="1" sz="3000"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</a:pPr>
            <a:r>
              <a:t/>
            </a:r>
            <a:endParaRPr b="1" sz="2580"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5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500"/>
          </a:p>
        </p:txBody>
      </p:sp>
      <p:sp>
        <p:nvSpPr>
          <p:cNvPr id="73" name="Google Shape;73;p15"/>
          <p:cNvSpPr txBox="1"/>
          <p:nvPr/>
        </p:nvSpPr>
        <p:spPr>
          <a:xfrm>
            <a:off x="161075" y="938175"/>
            <a:ext cx="54357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highlight>
                  <a:schemeClr val="lt1"/>
                </a:highlight>
              </a:rPr>
              <a:t>An interactive educational game modelled after the seven minutes of Terror during the Martian approach, We aim to make the game as educational as possible by adding in real-life information from different landing missions. </a:t>
            </a:r>
            <a:endParaRPr b="1" sz="16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highlight>
                  <a:schemeClr val="lt1"/>
                </a:highlight>
              </a:rPr>
              <a:t>Our primary goal is to have the player follow through all the important stages of approach and descent while simulating just a fraction of the high stakes poker game that takes place during real-world missions.</a:t>
            </a:r>
            <a:endParaRPr b="1" sz="1600">
              <a:solidFill>
                <a:schemeClr val="dk1"/>
              </a:solidFill>
              <a:highlight>
                <a:schemeClr val="lt1"/>
              </a:highlight>
            </a:endParaRPr>
          </a:p>
        </p:txBody>
      </p:sp>
      <p:cxnSp>
        <p:nvCxnSpPr>
          <p:cNvPr id="74" name="Google Shape;74;p15"/>
          <p:cNvCxnSpPr/>
          <p:nvPr/>
        </p:nvCxnSpPr>
        <p:spPr>
          <a:xfrm flipH="1" rot="10800000">
            <a:off x="161075" y="877925"/>
            <a:ext cx="8063400" cy="9000"/>
          </a:xfrm>
          <a:prstGeom prst="straightConnector1">
            <a:avLst/>
          </a:prstGeom>
          <a:noFill/>
          <a:ln cap="flat" cmpd="sng" w="9525">
            <a:solidFill>
              <a:srgbClr val="B7B7B7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3000" y="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8"/>
          <p:cNvSpPr txBox="1"/>
          <p:nvPr/>
        </p:nvSpPr>
        <p:spPr>
          <a:xfrm>
            <a:off x="0" y="16959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solidFill>
                  <a:srgbClr val="FF7000"/>
                </a:solidFill>
                <a:highlight>
                  <a:srgbClr val="FFFFFF"/>
                </a:highlight>
              </a:rPr>
              <a:t>Objective</a:t>
            </a:r>
            <a:endParaRPr b="1" sz="3300">
              <a:solidFill>
                <a:srgbClr val="FF7000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</a:pPr>
            <a:r>
              <a:rPr b="1" lang="en" sz="3280">
                <a:solidFill>
                  <a:schemeClr val="dk1"/>
                </a:solidFill>
                <a:highlight>
                  <a:schemeClr val="lt1"/>
                </a:highlight>
              </a:rPr>
              <a:t>Survive 10 minutes of Terror</a:t>
            </a:r>
            <a:endParaRPr b="1" sz="348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5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28650"/>
            <a:ext cx="9144000" cy="3886200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9"/>
          <p:cNvSpPr txBox="1"/>
          <p:nvPr/>
        </p:nvSpPr>
        <p:spPr>
          <a:xfrm>
            <a:off x="4370375" y="3966375"/>
            <a:ext cx="8520600" cy="929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 lnSpcReduction="1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200">
              <a:solidFill>
                <a:srgbClr val="FFFFFF"/>
              </a:solidFill>
              <a:highlight>
                <a:srgbClr val="FF0000"/>
              </a:highlight>
            </a:endParaRPr>
          </a:p>
        </p:txBody>
      </p:sp>
      <p:sp>
        <p:nvSpPr>
          <p:cNvPr id="97" name="Google Shape;97;p19"/>
          <p:cNvSpPr txBox="1"/>
          <p:nvPr/>
        </p:nvSpPr>
        <p:spPr>
          <a:xfrm>
            <a:off x="0" y="2608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solidFill>
                  <a:srgbClr val="FF0000"/>
                </a:solidFill>
                <a:highlight>
                  <a:srgbClr val="FFFFFF"/>
                </a:highlight>
              </a:rPr>
              <a:t>The stakes: </a:t>
            </a:r>
            <a:endParaRPr b="1" sz="3300">
              <a:solidFill>
                <a:srgbClr val="FF0000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b="1" sz="3050">
              <a:solidFill>
                <a:srgbClr val="6AA84F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b="1" lang="en" sz="3050">
                <a:solidFill>
                  <a:srgbClr val="6AA84F"/>
                </a:solidFill>
                <a:highlight>
                  <a:srgbClr val="FFFFFF"/>
                </a:highlight>
              </a:rPr>
              <a:t>$</a:t>
            </a:r>
            <a:r>
              <a:rPr lang="en" sz="3050">
                <a:solidFill>
                  <a:srgbClr val="6AA84F"/>
                </a:solidFill>
                <a:highlight>
                  <a:srgbClr val="FFFFFF"/>
                </a:highlight>
              </a:rPr>
              <a:t>3 Billion Dollars</a:t>
            </a:r>
            <a:endParaRPr sz="3050">
              <a:solidFill>
                <a:srgbClr val="6AA84F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3050">
                <a:solidFill>
                  <a:schemeClr val="dk1"/>
                </a:solidFill>
                <a:highlight>
                  <a:srgbClr val="FFFFFF"/>
                </a:highlight>
              </a:rPr>
              <a:t>1000+ Man hours</a:t>
            </a:r>
            <a:endParaRPr sz="305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3050">
                <a:solidFill>
                  <a:schemeClr val="dk1"/>
                </a:solidFill>
                <a:highlight>
                  <a:srgbClr val="FFFFFF"/>
                </a:highlight>
              </a:rPr>
              <a:t>The hopes and dreams </a:t>
            </a:r>
            <a:endParaRPr sz="305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3050">
                <a:solidFill>
                  <a:schemeClr val="dk1"/>
                </a:solidFill>
                <a:highlight>
                  <a:srgbClr val="FFFFFF"/>
                </a:highlight>
              </a:rPr>
              <a:t>Of millions.</a:t>
            </a:r>
            <a:endParaRPr sz="305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3050">
              <a:solidFill>
                <a:srgbClr val="6AA84F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3050">
              <a:solidFill>
                <a:srgbClr val="6AA84F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3050">
              <a:solidFill>
                <a:srgbClr val="6AA84F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</a:pPr>
            <a:r>
              <a:t/>
            </a:r>
            <a:endParaRPr b="1" sz="3280"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7" cy="5393536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20"/>
          <p:cNvSpPr txBox="1"/>
          <p:nvPr/>
        </p:nvSpPr>
        <p:spPr>
          <a:xfrm>
            <a:off x="0" y="1583013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solidFill>
                  <a:schemeClr val="accent1"/>
                </a:solidFill>
                <a:highlight>
                  <a:srgbClr val="FFFFFF"/>
                </a:highlight>
              </a:rPr>
              <a:t>All</a:t>
            </a:r>
            <a:endParaRPr b="1" sz="3300">
              <a:solidFill>
                <a:schemeClr val="accent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b="1" lang="en" sz="3300">
                <a:solidFill>
                  <a:schemeClr val="accent1"/>
                </a:solidFill>
                <a:highlight>
                  <a:srgbClr val="FFFFFF"/>
                </a:highlight>
              </a:rPr>
              <a:t>Systems</a:t>
            </a:r>
            <a:endParaRPr b="1" sz="3300">
              <a:solidFill>
                <a:schemeClr val="accent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b="1" lang="en" sz="3300">
                <a:solidFill>
                  <a:schemeClr val="accent1"/>
                </a:solidFill>
                <a:highlight>
                  <a:srgbClr val="FFFFFF"/>
                </a:highlight>
              </a:rPr>
              <a:t>go</a:t>
            </a:r>
            <a:endParaRPr b="1" sz="3300">
              <a:solidFill>
                <a:schemeClr val="accent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b="1" sz="3050">
              <a:solidFill>
                <a:srgbClr val="6AA84F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3050">
              <a:solidFill>
                <a:srgbClr val="6AA84F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3050">
              <a:solidFill>
                <a:srgbClr val="6AA84F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3050">
              <a:solidFill>
                <a:srgbClr val="6AA84F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</a:pPr>
            <a:r>
              <a:t/>
            </a:r>
            <a:endParaRPr b="1" sz="3280"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2625" y="0"/>
            <a:ext cx="51435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77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42500"/>
            <a:ext cx="9144001" cy="44584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80588"/>
            <a:ext cx="9144000" cy="45823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370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26263"/>
            <a:ext cx="9144001" cy="48909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86375" y="0"/>
            <a:ext cx="3857626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31"/>
          <p:cNvSpPr txBox="1"/>
          <p:nvPr/>
        </p:nvSpPr>
        <p:spPr>
          <a:xfrm>
            <a:off x="126900" y="1294875"/>
            <a:ext cx="4445100" cy="34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accent1"/>
                </a:solidFill>
                <a:highlight>
                  <a:schemeClr val="lt1"/>
                </a:highlight>
              </a:rPr>
              <a:t>Those who do not learn from history are destined to repeat their mistakes.</a:t>
            </a:r>
            <a:endParaRPr b="1" sz="1700">
              <a:solidFill>
                <a:schemeClr val="accent1"/>
              </a:solidFill>
              <a:highlight>
                <a:schemeClr val="lt1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chemeClr val="accent1"/>
              </a:solidFill>
              <a:highlight>
                <a:schemeClr val="lt1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chemeClr val="accent1"/>
              </a:solidFill>
              <a:highlight>
                <a:schemeClr val="lt1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accent1"/>
                </a:solidFill>
                <a:highlight>
                  <a:schemeClr val="lt1"/>
                </a:highlight>
              </a:rPr>
              <a:t>As Part of our game everytime the player fails , we will give them a short text about real life missions which failed under similar circumstances and how the respective </a:t>
            </a:r>
            <a:r>
              <a:rPr b="1" lang="en" sz="1700">
                <a:solidFill>
                  <a:schemeClr val="accent1"/>
                </a:solidFill>
                <a:highlight>
                  <a:schemeClr val="lt1"/>
                </a:highlight>
              </a:rPr>
              <a:t>agencies</a:t>
            </a:r>
            <a:r>
              <a:rPr b="1" lang="en" sz="1700">
                <a:solidFill>
                  <a:schemeClr val="accent1"/>
                </a:solidFill>
                <a:highlight>
                  <a:schemeClr val="lt1"/>
                </a:highlight>
              </a:rPr>
              <a:t> learnt from them to better their </a:t>
            </a:r>
            <a:r>
              <a:rPr b="1" lang="en" sz="1700">
                <a:solidFill>
                  <a:schemeClr val="accent1"/>
                </a:solidFill>
                <a:highlight>
                  <a:schemeClr val="lt1"/>
                </a:highlight>
              </a:rPr>
              <a:t>subsequent</a:t>
            </a:r>
            <a:r>
              <a:rPr b="1" lang="en" sz="1700">
                <a:solidFill>
                  <a:schemeClr val="accent1"/>
                </a:solidFill>
                <a:highlight>
                  <a:schemeClr val="lt1"/>
                </a:highlight>
              </a:rPr>
              <a:t> missions.</a:t>
            </a:r>
            <a:endParaRPr b="1" sz="1700">
              <a:solidFill>
                <a:schemeClr val="accent1"/>
              </a:solidFill>
              <a:highlight>
                <a:schemeClr val="lt1"/>
              </a:highlight>
            </a:endParaRPr>
          </a:p>
        </p:txBody>
      </p:sp>
      <p:sp>
        <p:nvSpPr>
          <p:cNvPr id="160" name="Google Shape;160;p31"/>
          <p:cNvSpPr txBox="1"/>
          <p:nvPr/>
        </p:nvSpPr>
        <p:spPr>
          <a:xfrm>
            <a:off x="126900" y="117375"/>
            <a:ext cx="5159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202124"/>
                </a:solidFill>
                <a:highlight>
                  <a:srgbClr val="FFFFFF"/>
                </a:highlight>
              </a:rPr>
              <a:t>Task </a:t>
            </a:r>
            <a:r>
              <a:rPr b="1" lang="en" sz="3000">
                <a:solidFill>
                  <a:srgbClr val="202124"/>
                </a:solidFill>
                <a:highlight>
                  <a:schemeClr val="lt1"/>
                </a:highlight>
              </a:rPr>
              <a:t>failed </a:t>
            </a:r>
            <a:r>
              <a:rPr b="1" lang="en" sz="3000">
                <a:solidFill>
                  <a:srgbClr val="202124"/>
                </a:solidFill>
                <a:highlight>
                  <a:srgbClr val="FFFFFF"/>
                </a:highlight>
              </a:rPr>
              <a:t>successfully</a:t>
            </a:r>
            <a:r>
              <a:rPr b="1" lang="en" sz="3000">
                <a:solidFill>
                  <a:srgbClr val="202124"/>
                </a:solidFill>
                <a:highlight>
                  <a:srgbClr val="FFFFFF"/>
                </a:highlight>
              </a:rPr>
              <a:t>.</a:t>
            </a:r>
            <a:endParaRPr b="1" sz="5000">
              <a:highlight>
                <a:srgbClr val="FFFFFF"/>
              </a:highlight>
            </a:endParaRPr>
          </a:p>
        </p:txBody>
      </p:sp>
      <p:cxnSp>
        <p:nvCxnSpPr>
          <p:cNvPr id="161" name="Google Shape;161;p31"/>
          <p:cNvCxnSpPr/>
          <p:nvPr/>
        </p:nvCxnSpPr>
        <p:spPr>
          <a:xfrm>
            <a:off x="161075" y="886925"/>
            <a:ext cx="4948200" cy="25800"/>
          </a:xfrm>
          <a:prstGeom prst="straightConnector1">
            <a:avLst/>
          </a:prstGeom>
          <a:noFill/>
          <a:ln cap="flat" cmpd="sng" w="9525">
            <a:solidFill>
              <a:srgbClr val="B7B7B7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11224"/>
        </a:solidFill>
      </p:bgPr>
    </p:bg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2525" y="0"/>
            <a:ext cx="7218938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Google Shape;171;p33"/>
          <p:cNvPicPr preferRelativeResize="0"/>
          <p:nvPr/>
        </p:nvPicPr>
        <p:blipFill rotWithShape="1">
          <a:blip r:embed="rId3">
            <a:alphaModFix/>
          </a:blip>
          <a:srcRect b="1205" l="1787" r="0" t="0"/>
          <a:stretch/>
        </p:blipFill>
        <p:spPr>
          <a:xfrm rot="10800000">
            <a:off x="0" y="0"/>
            <a:ext cx="4572000" cy="514350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72" name="Google Shape;172;p33"/>
          <p:cNvSpPr txBox="1"/>
          <p:nvPr/>
        </p:nvSpPr>
        <p:spPr>
          <a:xfrm>
            <a:off x="126900" y="117375"/>
            <a:ext cx="5159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202124"/>
                </a:solidFill>
                <a:highlight>
                  <a:srgbClr val="FFFFFF"/>
                </a:highlight>
              </a:rPr>
              <a:t>Expanded and Enhanced</a:t>
            </a:r>
            <a:endParaRPr b="1" sz="5000">
              <a:highlight>
                <a:srgbClr val="FFFFFF"/>
              </a:highlight>
            </a:endParaRPr>
          </a:p>
        </p:txBody>
      </p:sp>
      <p:cxnSp>
        <p:nvCxnSpPr>
          <p:cNvPr id="173" name="Google Shape;173;p33"/>
          <p:cNvCxnSpPr/>
          <p:nvPr/>
        </p:nvCxnSpPr>
        <p:spPr>
          <a:xfrm flipH="1" rot="10800000">
            <a:off x="161075" y="877925"/>
            <a:ext cx="8063400" cy="9000"/>
          </a:xfrm>
          <a:prstGeom prst="straightConnector1">
            <a:avLst/>
          </a:prstGeom>
          <a:noFill/>
          <a:ln cap="flat" cmpd="sng" w="9525">
            <a:solidFill>
              <a:srgbClr val="B7B7B7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4" name="Google Shape;174;p33"/>
          <p:cNvSpPr txBox="1"/>
          <p:nvPr/>
        </p:nvSpPr>
        <p:spPr>
          <a:xfrm>
            <a:off x="126900" y="1000975"/>
            <a:ext cx="4445100" cy="34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accent1"/>
                </a:solidFill>
                <a:highlight>
                  <a:schemeClr val="lt1"/>
                </a:highlight>
              </a:rPr>
              <a:t>-&gt; Historical missions simulations, to illustrate how advances in technology have changed martian landings.</a:t>
            </a:r>
            <a:endParaRPr b="1" sz="1700">
              <a:solidFill>
                <a:schemeClr val="accent1"/>
              </a:solidFill>
              <a:highlight>
                <a:schemeClr val="lt1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chemeClr val="accent1"/>
              </a:solidFill>
              <a:highlight>
                <a:schemeClr val="lt1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accent1"/>
                </a:solidFill>
                <a:highlight>
                  <a:schemeClr val="lt1"/>
                </a:highlight>
              </a:rPr>
              <a:t>-&gt; Introducing RnG elements to simulate</a:t>
            </a:r>
            <a:endParaRPr b="1" sz="1700">
              <a:solidFill>
                <a:schemeClr val="accent1"/>
              </a:solidFill>
              <a:highlight>
                <a:schemeClr val="lt1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accent1"/>
                </a:solidFill>
                <a:highlight>
                  <a:schemeClr val="lt1"/>
                </a:highlight>
              </a:rPr>
              <a:t>Certain fail states like Radio </a:t>
            </a:r>
            <a:r>
              <a:rPr b="1" lang="en" sz="1700">
                <a:solidFill>
                  <a:schemeClr val="accent1"/>
                </a:solidFill>
                <a:highlight>
                  <a:schemeClr val="lt1"/>
                </a:highlight>
              </a:rPr>
              <a:t>failure</a:t>
            </a:r>
            <a:r>
              <a:rPr b="1" lang="en" sz="1700">
                <a:solidFill>
                  <a:schemeClr val="accent1"/>
                </a:solidFill>
                <a:highlight>
                  <a:schemeClr val="lt1"/>
                </a:highlight>
              </a:rPr>
              <a:t> ,fuel leaks and module disintegration during descent to name a few.</a:t>
            </a:r>
            <a:endParaRPr b="1" sz="1700">
              <a:solidFill>
                <a:schemeClr val="accent1"/>
              </a:solidFill>
              <a:highlight>
                <a:schemeClr val="lt1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chemeClr val="accent1"/>
              </a:solidFill>
              <a:highlight>
                <a:schemeClr val="lt1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accent1"/>
                </a:solidFill>
                <a:highlight>
                  <a:schemeClr val="lt1"/>
                </a:highlight>
              </a:rPr>
              <a:t>-&gt;implement new game mechanics to illustrate </a:t>
            </a:r>
            <a:r>
              <a:rPr b="1" lang="en" sz="1700">
                <a:solidFill>
                  <a:schemeClr val="accent1"/>
                </a:solidFill>
                <a:highlight>
                  <a:schemeClr val="lt1"/>
                </a:highlight>
              </a:rPr>
              <a:t>the</a:t>
            </a:r>
            <a:r>
              <a:rPr b="1" lang="en" sz="1700">
                <a:solidFill>
                  <a:schemeClr val="accent1"/>
                </a:solidFill>
                <a:highlight>
                  <a:schemeClr val="lt1"/>
                </a:highlight>
              </a:rPr>
              <a:t> degree of minor corrections undertaken by the onboard systems to ensure </a:t>
            </a:r>
            <a:r>
              <a:rPr b="1" lang="en" sz="1700">
                <a:solidFill>
                  <a:schemeClr val="accent1"/>
                </a:solidFill>
                <a:highlight>
                  <a:schemeClr val="lt1"/>
                </a:highlight>
              </a:rPr>
              <a:t>successful</a:t>
            </a:r>
            <a:r>
              <a:rPr b="1" lang="en" sz="1700">
                <a:solidFill>
                  <a:schemeClr val="accent1"/>
                </a:solidFill>
                <a:highlight>
                  <a:schemeClr val="lt1"/>
                </a:highlight>
              </a:rPr>
              <a:t> landing.</a:t>
            </a:r>
            <a:endParaRPr b="1" sz="1700">
              <a:solidFill>
                <a:schemeClr val="accent1"/>
              </a:solidFill>
              <a:highlight>
                <a:schemeClr val="lt1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chemeClr val="accent1"/>
              </a:solidFill>
              <a:highlight>
                <a:schemeClr val="lt1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chemeClr val="accent1"/>
              </a:solidFill>
              <a:highlight>
                <a:schemeClr val="lt1"/>
              </a:highlight>
            </a:endParaRPr>
          </a:p>
        </p:txBody>
      </p:sp>
      <p:pic>
        <p:nvPicPr>
          <p:cNvPr id="175" name="Google Shape;175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86599" y="763876"/>
            <a:ext cx="3511025" cy="413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